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707" r:id="rId4"/>
    <p:sldMasterId id="2147483735" r:id="rId5"/>
    <p:sldMasterId id="2147483751" r:id="rId6"/>
    <p:sldMasterId id="2147483766" r:id="rId7"/>
    <p:sldMasterId id="2147483850" r:id="rId8"/>
  </p:sldMasterIdLst>
  <p:notesMasterIdLst>
    <p:notesMasterId r:id="rId47"/>
  </p:notesMasterIdLst>
  <p:sldIdLst>
    <p:sldId id="387" r:id="rId9"/>
    <p:sldId id="2987" r:id="rId10"/>
    <p:sldId id="521" r:id="rId11"/>
    <p:sldId id="494" r:id="rId12"/>
    <p:sldId id="414" r:id="rId13"/>
    <p:sldId id="468" r:id="rId14"/>
    <p:sldId id="517" r:id="rId15"/>
    <p:sldId id="1948" r:id="rId16"/>
    <p:sldId id="2760" r:id="rId17"/>
    <p:sldId id="2985" r:id="rId18"/>
    <p:sldId id="474" r:id="rId19"/>
    <p:sldId id="475" r:id="rId20"/>
    <p:sldId id="476" r:id="rId21"/>
    <p:sldId id="522" r:id="rId22"/>
    <p:sldId id="524" r:id="rId23"/>
    <p:sldId id="541" r:id="rId24"/>
    <p:sldId id="590" r:id="rId25"/>
    <p:sldId id="525" r:id="rId26"/>
    <p:sldId id="480" r:id="rId27"/>
    <p:sldId id="591" r:id="rId28"/>
    <p:sldId id="529" r:id="rId29"/>
    <p:sldId id="531" r:id="rId30"/>
    <p:sldId id="459" r:id="rId31"/>
    <p:sldId id="462" r:id="rId32"/>
    <p:sldId id="1947" r:id="rId33"/>
    <p:sldId id="497" r:id="rId34"/>
    <p:sldId id="2986" r:id="rId35"/>
    <p:sldId id="527" r:id="rId36"/>
    <p:sldId id="528" r:id="rId37"/>
    <p:sldId id="533" r:id="rId38"/>
    <p:sldId id="535" r:id="rId39"/>
    <p:sldId id="534" r:id="rId40"/>
    <p:sldId id="584" r:id="rId41"/>
    <p:sldId id="538" r:id="rId42"/>
    <p:sldId id="539" r:id="rId43"/>
    <p:sldId id="588" r:id="rId44"/>
    <p:sldId id="589" r:id="rId45"/>
    <p:sldId id="41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  <a:srgbClr val="FF0000"/>
    <a:srgbClr val="FFA41D"/>
    <a:srgbClr val="FF9933"/>
    <a:srgbClr val="FF3300"/>
    <a:srgbClr val="000066"/>
    <a:srgbClr val="0000CC"/>
    <a:srgbClr val="000060"/>
    <a:srgbClr val="DD6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41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ln>
          <a:solidFill>
            <a:schemeClr val="bg1"/>
          </a:solidFill>
        </a:ln>
      </c:spPr>
    </c:floor>
    <c:sideWall>
      <c:thickness val="0"/>
      <c:spPr>
        <a:ln>
          <a:solidFill>
            <a:schemeClr val="bg1"/>
          </a:solidFill>
        </a:ln>
      </c:spPr>
    </c:sideWall>
    <c:backWall>
      <c:thickness val="0"/>
      <c:spPr>
        <a:ln>
          <a:solidFill>
            <a:schemeClr val="bg1"/>
          </a:solidFill>
        </a:ln>
      </c:spPr>
    </c:backWall>
    <c:plotArea>
      <c:layout>
        <c:manualLayout>
          <c:layoutTarget val="inner"/>
          <c:xMode val="edge"/>
          <c:yMode val="edge"/>
          <c:x val="0.10868555493063399"/>
          <c:y val="2.5367647058823616E-2"/>
          <c:w val="0.87643349268841586"/>
          <c:h val="0.8261029411764705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1945</c:v>
                </c:pt>
                <c:pt idx="1">
                  <c:v>1950</c:v>
                </c:pt>
                <c:pt idx="2">
                  <c:v>1955</c:v>
                </c:pt>
                <c:pt idx="3">
                  <c:v>1960</c:v>
                </c:pt>
                <c:pt idx="4">
                  <c:v>1965</c:v>
                </c:pt>
                <c:pt idx="5">
                  <c:v>1970</c:v>
                </c:pt>
                <c:pt idx="6">
                  <c:v>1975</c:v>
                </c:pt>
                <c:pt idx="7">
                  <c:v>1980</c:v>
                </c:pt>
                <c:pt idx="8">
                  <c:v>1985</c:v>
                </c:pt>
                <c:pt idx="9">
                  <c:v>1990</c:v>
                </c:pt>
                <c:pt idx="10">
                  <c:v>1995</c:v>
                </c:pt>
                <c:pt idx="11">
                  <c:v>2000</c:v>
                </c:pt>
              </c:numCache>
            </c:numRef>
          </c:cat>
          <c:val>
            <c:numRef>
              <c:f>Sheet1!$B$2:$B$13</c:f>
              <c:numCache>
                <c:formatCode>#,##0</c:formatCode>
                <c:ptCount val="12"/>
                <c:pt idx="0">
                  <c:v>12</c:v>
                </c:pt>
                <c:pt idx="1">
                  <c:v>17</c:v>
                </c:pt>
                <c:pt idx="2">
                  <c:v>25</c:v>
                </c:pt>
                <c:pt idx="3" formatCode="General">
                  <c:v>32</c:v>
                </c:pt>
                <c:pt idx="4" formatCode="General">
                  <c:v>51</c:v>
                </c:pt>
                <c:pt idx="5" formatCode="General">
                  <c:v>58</c:v>
                </c:pt>
                <c:pt idx="6" formatCode="General">
                  <c:v>71</c:v>
                </c:pt>
                <c:pt idx="7" formatCode="General">
                  <c:v>85</c:v>
                </c:pt>
                <c:pt idx="8" formatCode="General">
                  <c:v>97</c:v>
                </c:pt>
                <c:pt idx="9" formatCode="General">
                  <c:v>101</c:v>
                </c:pt>
                <c:pt idx="10" formatCode="General">
                  <c:v>130</c:v>
                </c:pt>
                <c:pt idx="11" formatCode="General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37-4A68-A5B0-FEC8336E6F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32749032"/>
        <c:axId val="732749424"/>
        <c:axId val="0"/>
      </c:bar3DChart>
      <c:catAx>
        <c:axId val="732749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800" b="1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defRPr>
            </a:pPr>
            <a:endParaRPr lang="en-US"/>
          </a:p>
        </c:txPr>
        <c:crossAx val="732749424"/>
        <c:crossesAt val="0"/>
        <c:auto val="1"/>
        <c:lblAlgn val="ctr"/>
        <c:lblOffset val="100"/>
        <c:noMultiLvlLbl val="0"/>
      </c:catAx>
      <c:valAx>
        <c:axId val="732749424"/>
        <c:scaling>
          <c:orientation val="minMax"/>
          <c:max val="145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minorGridlines/>
        <c:numFmt formatCode="#,##0" sourceLinked="0"/>
        <c:majorTickMark val="out"/>
        <c:minorTickMark val="in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32749032"/>
        <c:crosses val="autoZero"/>
        <c:crossBetween val="between"/>
        <c:majorUnit val="20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CE1EE-2074-457F-86FA-7DFF455B9361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FAAC2-8EFE-46C1-B861-0D3103897A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7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FAAC2-8EFE-46C1-B861-0D3103897AA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1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A2B42D-931C-4038-BAFF-112F62964FE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95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978B68-214C-4627-BD8C-8C8C06CA90F1}" type="slidenum">
              <a:rPr lang="en-US"/>
              <a:pPr/>
              <a:t>25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8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3326D-EF3D-4917-9F07-6EF62CA63C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C6BAE-A14D-45A5-A26F-35C5691809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6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155AD-7F2A-4DC9-AFF1-A7BB699387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72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A6EC7-8C2C-4C5D-AC06-F6D8617D3A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61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EAF12-37C9-4DB3-BE8D-A88E389879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74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512E-AC21-45BD-B032-67D81139C6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13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BEFA-7660-477C-8581-86C23C42E5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85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3326D-EF3D-4917-9F07-6EF62CA63C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63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9ADD-3C0E-4B28-9BF9-C581DBA217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26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C89E1-014D-43D3-AA89-8E39918DA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46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42C68-D8AD-44FD-B892-44270BF918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7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155AD-7F2A-4DC9-AFF1-A7BB699387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9D4CF-C237-4E26-9789-95485130A5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26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FF4AE-5459-4A28-9C19-5B60EA7D55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73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E001A-6BE9-4784-BE3B-6004C52C7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14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A05E-AEC2-411B-89A8-1B50A06CF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3FCF9-0BBB-40AE-AF7B-4C3D69335E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86441-9D97-4472-A73C-04D0A1FF82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4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83FDE5A-9EFB-4457-AB0F-58FCC5F258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155AD-7F2A-4DC9-AFF1-A7BB699387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0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3326D-EF3D-4917-9F07-6EF62CA63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5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2878-9060-451B-BD5B-F6619AE6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F80FA-9FD4-4A91-A6D9-FCCDC5A48A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86441-9D97-4472-A73C-04D0A1FF82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83FDE5A-9EFB-4457-AB0F-58FCC5F258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E539B-624C-4E1B-AF11-C59C27D3B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A41D"/>
            </a:gs>
            <a:gs pos="100000">
              <a:srgbClr val="FF3300"/>
            </a:gs>
            <a:gs pos="83000">
              <a:srgbClr val="FF330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9BFAC-D832-489A-891B-709ECEA31F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A41D"/>
            </a:gs>
            <a:gs pos="100000">
              <a:srgbClr val="FF3300"/>
            </a:gs>
            <a:gs pos="83000">
              <a:srgbClr val="FF330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8F880E-1DDA-41EA-B2FC-EF6B834894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817" r:id="rId2"/>
    <p:sldLayoutId id="2147483852" r:id="rId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A41D"/>
            </a:gs>
            <a:gs pos="100000">
              <a:srgbClr val="FF3300"/>
            </a:gs>
            <a:gs pos="83000">
              <a:srgbClr val="FF330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C2878-9060-451B-BD5B-F6619AE657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F80FA-9FD4-4A91-A6D9-FCCDC5A48A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A41D"/>
            </a:gs>
            <a:gs pos="100000">
              <a:srgbClr val="FF3300"/>
            </a:gs>
            <a:gs pos="83000">
              <a:srgbClr val="FF330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8F880E-1DDA-41EA-B2FC-EF6B834894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91" r:id="rId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A41D"/>
            </a:gs>
            <a:gs pos="100000">
              <a:srgbClr val="FF3300"/>
            </a:gs>
            <a:gs pos="83000">
              <a:srgbClr val="FF330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EFD256-BF23-4A5C-BEDB-3BF24C0F58D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A41D"/>
            </a:gs>
            <a:gs pos="100000">
              <a:srgbClr val="FF3300"/>
            </a:gs>
            <a:gs pos="83000">
              <a:srgbClr val="FF330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9BFAC-D832-489A-891B-709ECEA31F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A41D"/>
            </a:gs>
            <a:gs pos="100000">
              <a:srgbClr val="FF3300"/>
            </a:gs>
            <a:gs pos="83000">
              <a:srgbClr val="FF330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5A05E-AEC2-411B-89A8-1B50A06CF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3FCF9-0BBB-40AE-AF7B-4C3D69335E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FA41D"/>
            </a:gs>
            <a:gs pos="100000">
              <a:srgbClr val="FF3300"/>
            </a:gs>
            <a:gs pos="83000">
              <a:srgbClr val="FF330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8F880E-1DDA-41EA-B2FC-EF6B834894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5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11.bin"/><Relationship Id="rId3" Type="http://schemas.openxmlformats.org/officeDocument/2006/relationships/audio" Target="../media/media33.m4a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10.bin"/><Relationship Id="rId2" Type="http://schemas.microsoft.com/office/2007/relationships/media" Target="../media/media33.m4a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4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5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4.jp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2055"/>
          <p:cNvSpPr txBox="1">
            <a:spLocks noChangeArrowheads="1"/>
          </p:cNvSpPr>
          <p:nvPr/>
        </p:nvSpPr>
        <p:spPr bwMode="auto">
          <a:xfrm>
            <a:off x="76200" y="152400"/>
            <a:ext cx="8915400" cy="14478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atin typeface="Comic Sans MS" pitchFamily="66" charset="0"/>
              </a:rPr>
              <a:t>Thanking USDA for Thanksgiving Dinner</a:t>
            </a: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055"/>
          <p:cNvSpPr txBox="1">
            <a:spLocks noChangeArrowheads="1"/>
          </p:cNvSpPr>
          <p:nvPr/>
        </p:nvSpPr>
        <p:spPr bwMode="auto">
          <a:xfrm>
            <a:off x="1866900" y="2133600"/>
            <a:ext cx="5410200" cy="9906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  <p:txBody>
          <a:bodyPr lIns="36195" tIns="36195" rIns="36195" bIns="3619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Rob Griesbach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Office of Technology Transfer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600A2-7181-4C6C-B42E-316849C60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262170"/>
            <a:ext cx="5181600" cy="33407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477E5C-930A-4AEC-A7DC-6987E3BF0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"/>
    </mc:Choice>
    <mc:Fallback xmlns="">
      <p:transition spd="slow" advTm="1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rettParkCarlet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828800"/>
            <a:ext cx="2546604" cy="3870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1667146"/>
            <a:ext cx="5562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1900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latin typeface="Lucida Calligraphy" panose="03010101010101010101" pitchFamily="66" charset="0"/>
              </a:rPr>
              <a:t>‘</a:t>
            </a:r>
            <a:r>
              <a:rPr lang="en-US" sz="3600" b="1" dirty="0">
                <a:latin typeface="Lucida Calligraphy" panose="03010101010101010101" pitchFamily="66" charset="0"/>
                <a:cs typeface="Arial" panose="020B0604020202020204" pitchFamily="34" charset="0"/>
              </a:rPr>
              <a:t>Kharkov’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Lucida Calligraphy" panose="03010101010101010101" pitchFamily="66" charset="0"/>
              <a:cs typeface="Arial" panose="020B0604020202020204" pitchFamily="34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Winter wheat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Cold hardy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Expanded wheat production to the western US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825FE8F-16A3-439B-B915-5913EAC4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" y="574206"/>
            <a:ext cx="89153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Lucida Handwriting" panose="03010101010101010101" pitchFamily="66" charset="0"/>
              </a:rPr>
              <a:t>1898 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  <a:latin typeface="Lucida Calligraphy" panose="03010101010101010101" pitchFamily="66" charset="0"/>
              </a:rPr>
              <a:t>Russia Wheat Collection Trip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78BD8-D7C0-4373-B1ED-25855F6F76AB}"/>
              </a:ext>
            </a:extLst>
          </p:cNvPr>
          <p:cNvSpPr/>
          <p:nvPr/>
        </p:nvSpPr>
        <p:spPr>
          <a:xfrm>
            <a:off x="685800" y="1837414"/>
            <a:ext cx="198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Mark </a:t>
            </a:r>
          </a:p>
          <a:p>
            <a:pPr algn="ctr"/>
            <a:r>
              <a:rPr lang="en-US" sz="3200" b="1" dirty="0"/>
              <a:t>Carleton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17AF48-E744-499E-AC56-0E3F45751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51416"/>
      </p:ext>
    </p:extLst>
  </p:cSld>
  <p:clrMapOvr>
    <a:masterClrMapping/>
  </p:clrMapOvr>
  <p:transition advTm="46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A0744-33EC-4DD2-8CD3-EE5957B6D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371600"/>
            <a:ext cx="6705600" cy="4470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387E39-7B4F-4277-8B99-682D778DF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7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2"/>
    </mc:Choice>
    <mc:Fallback xmlns="">
      <p:transition spd="slow" advTm="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82" y="990600"/>
            <a:ext cx="2195317" cy="28582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4132" y="3848853"/>
            <a:ext cx="15199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Herbert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Bergman</a:t>
            </a:r>
          </a:p>
        </p:txBody>
      </p:sp>
      <p:pic>
        <p:nvPicPr>
          <p:cNvPr id="1032" name="Picture 8" descr="http://ars.usda.gov/images/docs/18388_18583/cranfiel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857" y="3657600"/>
            <a:ext cx="5715000" cy="2857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91783" y="457200"/>
            <a:ext cx="573746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/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1950</a:t>
            </a:r>
            <a:r>
              <a:rPr lang="en-US" sz="3600" b="1" dirty="0">
                <a:solidFill>
                  <a:schemeClr val="bg1"/>
                </a:solidFill>
              </a:rPr>
              <a:t>  </a:t>
            </a:r>
            <a:r>
              <a:rPr lang="en-US" sz="3600" b="1" dirty="0">
                <a:latin typeface="Lucida Calligraphy" panose="03010101010101010101" pitchFamily="66" charset="0"/>
              </a:rPr>
              <a:t>‘Stevens’</a:t>
            </a:r>
          </a:p>
          <a:p>
            <a:pPr marL="742950" indent="-742950"/>
            <a:r>
              <a:rPr lang="en-US" sz="2400" b="1" dirty="0">
                <a:latin typeface="Lucida Calligraphy" panose="03010101010101010101" pitchFamily="66" charset="0"/>
              </a:rPr>
              <a:t> </a:t>
            </a:r>
          </a:p>
          <a:p>
            <a:pPr marL="685800" lvl="1" indent="-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</a:rPr>
              <a:t>1</a:t>
            </a:r>
            <a:r>
              <a:rPr lang="en-US" sz="3200" b="1" baseline="30000" dirty="0">
                <a:latin typeface="Comic Sans MS" panose="030F0702030302020204" pitchFamily="66" charset="0"/>
              </a:rPr>
              <a:t>st</a:t>
            </a:r>
            <a:r>
              <a:rPr lang="en-US" sz="3200" b="1" dirty="0">
                <a:latin typeface="Comic Sans MS" panose="030F0702030302020204" pitchFamily="66" charset="0"/>
              </a:rPr>
              <a:t> man-made hybrid</a:t>
            </a:r>
          </a:p>
          <a:p>
            <a:pPr marL="685800" lvl="1" indent="-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</a:rPr>
              <a:t>Increased yield</a:t>
            </a:r>
          </a:p>
          <a:p>
            <a:pPr marL="685800" lvl="1" indent="-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</a:rPr>
              <a:t>Disease resistant</a:t>
            </a:r>
          </a:p>
          <a:p>
            <a:pPr marL="685800" lvl="1" indent="-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</a:rPr>
              <a:t>51% current production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5334000"/>
            <a:ext cx="1680133" cy="981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C16E73-7ADA-43E7-9CC6-B63CA3F70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1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997505883"/>
              </p:ext>
            </p:extLst>
          </p:nvPr>
        </p:nvGraphicFramePr>
        <p:xfrm>
          <a:off x="762000" y="1066800"/>
          <a:ext cx="7924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38400" y="304800"/>
            <a:ext cx="6024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Lucida Calligraphy" panose="03010101010101010101" pitchFamily="66" charset="0"/>
              </a:rPr>
              <a:t>Cranberry Harvest</a:t>
            </a:r>
          </a:p>
        </p:txBody>
      </p:sp>
      <p:sp>
        <p:nvSpPr>
          <p:cNvPr id="6" name="TextBox 1"/>
          <p:cNvSpPr txBox="1"/>
          <p:nvPr/>
        </p:nvSpPr>
        <p:spPr>
          <a:xfrm rot="16200000">
            <a:off x="-1133474" y="2733676"/>
            <a:ext cx="3429000" cy="8572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  <a:cs typeface="Arial" pitchFamily="34" charset="0"/>
              </a:rPr>
              <a:t>Barrels per Acre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9F9994-B192-45B1-BC20-CFD40AB33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C82A6-78B0-4F1B-8809-061A576A3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1231900"/>
            <a:ext cx="6591300" cy="4394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4D232F-5190-466F-B21B-57E4C0EE6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4C01E8-D2FD-47E7-8578-0316E9504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04" y="762000"/>
            <a:ext cx="5580992" cy="5097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7F122E-4260-40E2-9946-2357FE1BF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9"/>
    </mc:Choice>
    <mc:Fallback xmlns="">
      <p:transition spd="slow" advTm="30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"/>
            <a:ext cx="8001000" cy="6492803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FF0E3E-D0B0-4095-BAA9-5033F286DC2F}"/>
              </a:ext>
            </a:extLst>
          </p:cNvPr>
          <p:cNvSpPr/>
          <p:nvPr/>
        </p:nvSpPr>
        <p:spPr>
          <a:xfrm>
            <a:off x="2876664" y="6019800"/>
            <a:ext cx="3048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Photo Company 1935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4484DD-E8C0-4197-8666-5EF57AC80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1"/>
    </mc:Choice>
    <mc:Fallback xmlns="">
      <p:transition spd="slow" advTm="2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A7AEB444-E403-4D64-A7A0-44F6B1849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337" y="1447800"/>
            <a:ext cx="5639326" cy="361144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2F6FD1-4DDC-4B9C-B673-1EB0B0930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8"/>
    </mc:Choice>
    <mc:Fallback xmlns="">
      <p:transition spd="slow" advTm="44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3340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1948-1956</a:t>
            </a:r>
            <a:r>
              <a:rPr lang="en-US" sz="3000" b="1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3000" b="1" dirty="0">
                <a:latin typeface="Lucida Calligraphy" panose="03010101010101010101" pitchFamily="66" charset="0"/>
                <a:cs typeface="Arial" pitchFamily="34" charset="0"/>
              </a:rPr>
              <a:t>Time-Temperature Tolerance</a:t>
            </a:r>
          </a:p>
          <a:p>
            <a:pPr algn="ctr"/>
            <a:endParaRPr lang="en-US" sz="1200" b="1" dirty="0">
              <a:latin typeface="Lucida Calligraphy" panose="03010101010101010101" pitchFamily="66" charset="0"/>
              <a:cs typeface="Arial" pitchFamily="34" charset="0"/>
            </a:endParaRPr>
          </a:p>
          <a:p>
            <a:pPr algn="ctr"/>
            <a:r>
              <a:rPr lang="en-US" sz="2600" b="1" dirty="0">
                <a:latin typeface="Lucida Calligraphy" panose="03010101010101010101" pitchFamily="66" charset="0"/>
                <a:cs typeface="Arial" pitchFamily="34" charset="0"/>
              </a:rPr>
              <a:t>Western Regional Research Center</a:t>
            </a:r>
          </a:p>
          <a:p>
            <a:pPr algn="ctr"/>
            <a:r>
              <a:rPr lang="en-US" sz="2600" b="1" dirty="0">
                <a:latin typeface="Lucida Calligraphy" panose="03010101010101010101" pitchFamily="66" charset="0"/>
                <a:cs typeface="Arial" pitchFamily="34" charset="0"/>
              </a:rPr>
              <a:t>Albany CA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2884944"/>
            <a:ext cx="495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400" b="1" dirty="0">
                <a:latin typeface="Comic Sans MS" panose="030F0702030302020204" pitchFamily="66" charset="0"/>
                <a:cs typeface="Arial" pitchFamily="34" charset="0"/>
              </a:rPr>
              <a:t>Developed analytic methods for measuring food quality</a:t>
            </a:r>
          </a:p>
          <a:p>
            <a:pPr marL="342900" indent="-3429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endParaRPr lang="en-US" sz="2400" b="1" dirty="0">
              <a:solidFill>
                <a:prstClr val="white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342900" indent="-3429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400" b="1" dirty="0">
                <a:latin typeface="Comic Sans MS" panose="030F0702030302020204" pitchFamily="66" charset="0"/>
                <a:cs typeface="Arial" pitchFamily="34" charset="0"/>
              </a:rPr>
              <a:t>Determined critical temperatures &amp; procedures for creating &amp; maintaining quality frozen food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A229F-D23E-4F3F-B728-A958ED974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10203"/>
            <a:ext cx="3222311" cy="18105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0A00D-2540-463C-8266-7CAC3BF43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904935"/>
            <a:ext cx="1207113" cy="1207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A160C2-0197-48F7-B0EB-6EC6B93ABFE3}"/>
              </a:ext>
            </a:extLst>
          </p:cNvPr>
          <p:cNvSpPr txBox="1"/>
          <p:nvPr/>
        </p:nvSpPr>
        <p:spPr>
          <a:xfrm>
            <a:off x="2438400" y="532382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2002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B34A29-E628-4F16-8191-864017CA0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0"/>
    </mc:Choice>
    <mc:Fallback xmlns="">
      <p:transition spd="slow" advTm="4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9B8C7-2E24-41F7-8798-0C946A595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371600"/>
            <a:ext cx="61722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A99BBA-EDCA-4830-9C98-2E2F3AC56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66625-B9FB-44AF-9EFD-56F5B0D04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516941"/>
            <a:ext cx="3810000" cy="334033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6090B6-EAC7-4954-9D8F-39326E42A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496400"/>
            <a:ext cx="3444539" cy="38651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80D957-E98D-4B18-BEC3-F3DEE14E1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4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8"/>
    </mc:Choice>
    <mc:Fallback xmlns="">
      <p:transition spd="slow" advTm="23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62400" y="503730"/>
            <a:ext cx="48958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228600"/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1932</a:t>
            </a:r>
            <a:r>
              <a:rPr lang="en-US" sz="3600" b="1" dirty="0">
                <a:solidFill>
                  <a:srgbClr val="FFFF00"/>
                </a:solidFill>
                <a:latin typeface="Lucida Handwriting" panose="03010101010101010101" pitchFamily="66" charset="0"/>
                <a:cs typeface="Arial" pitchFamily="34" charset="0"/>
              </a:rPr>
              <a:t> </a:t>
            </a:r>
            <a:r>
              <a:rPr lang="en-US" sz="3600" b="1" dirty="0">
                <a:latin typeface="Lucida Calligraphy" panose="03010101010101010101" pitchFamily="66" charset="0"/>
                <a:cs typeface="Arial" pitchFamily="34" charset="0"/>
              </a:rPr>
              <a:t>‘Katahdin’</a:t>
            </a:r>
          </a:p>
          <a:p>
            <a:pPr marL="685800" lvl="2" indent="-228600" defTabSz="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endParaRPr lang="en-US" sz="2400" b="1" dirty="0">
              <a:latin typeface="Arial"/>
              <a:cs typeface="Arial" pitchFamily="34" charset="0"/>
            </a:endParaRPr>
          </a:p>
          <a:p>
            <a:pPr marL="685800" lvl="2" indent="-228600" defTabSz="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Virus resistant</a:t>
            </a:r>
          </a:p>
          <a:p>
            <a:pPr marL="685800" lvl="2" indent="-228600" defTabSz="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altLang="zh-CN" sz="3200" b="1" dirty="0">
                <a:latin typeface="Comic Sans MS" panose="030F0702030302020204" pitchFamily="66" charset="0"/>
                <a:cs typeface="Times New Roman" pitchFamily="18" charset="0"/>
              </a:rPr>
              <a:t>Widely</a:t>
            </a:r>
            <a:r>
              <a:rPr lang="en-US" altLang="zh-CN" sz="3200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altLang="zh-CN" sz="3200" b="1" dirty="0">
                <a:latin typeface="Comic Sans MS" panose="030F0702030302020204" pitchFamily="66" charset="0"/>
                <a:cs typeface="Times New Roman" pitchFamily="18" charset="0"/>
              </a:rPr>
              <a:t>adapted</a:t>
            </a:r>
          </a:p>
          <a:p>
            <a:pPr marL="685800" lvl="2" indent="-228600" defTabSz="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altLang="zh-CN" sz="3200" b="1" dirty="0">
                <a:latin typeface="Comic Sans MS" panose="030F0702030302020204" pitchFamily="66" charset="0"/>
                <a:cs typeface="Times New Roman" pitchFamily="18" charset="0"/>
              </a:rPr>
              <a:t>Grown commercially into the 1970s</a:t>
            </a:r>
          </a:p>
          <a:p>
            <a:pPr marL="228600" lvl="0" indent="-228600" algn="ctr" defTabSz="0"/>
            <a:endParaRPr lang="en-US" sz="2800" b="1" dirty="0">
              <a:solidFill>
                <a:srgbClr val="FFFF0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250" y="56232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Clark</a:t>
            </a:r>
          </a:p>
        </p:txBody>
      </p:sp>
      <p:pic>
        <p:nvPicPr>
          <p:cNvPr id="9" name="Picture 2" descr="cl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114290"/>
            <a:ext cx="2095500" cy="21213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3" descr="A basket of bread&#10;&#10;Description generated with very high confidence">
            <a:extLst>
              <a:ext uri="{FF2B5EF4-FFF2-40B4-BE49-F238E27FC236}">
                <a16:creationId xmlns:a16="http://schemas.microsoft.com/office/drawing/2014/main" id="{F7AEC82A-BFAA-4CC7-A2B4-9A659811B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532" y="3724004"/>
            <a:ext cx="4048125" cy="27527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9AB110C5-4706-4E3E-98E8-A6F87C6E1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969" y="4447182"/>
            <a:ext cx="2058585" cy="20295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E3EDC6-E91C-4CA6-BDDE-CF5AB656A481}"/>
              </a:ext>
            </a:extLst>
          </p:cNvPr>
          <p:cNvSpPr txBox="1"/>
          <p:nvPr/>
        </p:nvSpPr>
        <p:spPr>
          <a:xfrm>
            <a:off x="76200" y="3899445"/>
            <a:ext cx="404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Frederick Stevenson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649B93-A742-4A77-B1D4-38A7E022D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83320"/>
      </p:ext>
    </p:extLst>
  </p:cSld>
  <p:clrMapOvr>
    <a:masterClrMapping/>
  </p:clrMapOvr>
  <p:transition advTm="59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vmi.org/varieties/images/AOA95154-1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558" y="3690610"/>
            <a:ext cx="3150184" cy="2677656"/>
          </a:xfrm>
          <a:prstGeom prst="rect">
            <a:avLst/>
          </a:prstGeom>
          <a:noFill/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027" y="381000"/>
            <a:ext cx="2030432" cy="27331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3662" y="3076887"/>
            <a:ext cx="258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Richard Novy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1751" y="791897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ctr" defTabSz="0"/>
            <a:r>
              <a:rPr lang="en-US" sz="32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2010</a:t>
            </a:r>
            <a:r>
              <a:rPr lang="en-US" sz="3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Lucida Calligraphy" panose="03010101010101010101" pitchFamily="66" charset="0"/>
                <a:cs typeface="Arial" pitchFamily="34" charset="0"/>
              </a:rPr>
              <a:t>‘Clearwater  Russet’</a:t>
            </a:r>
          </a:p>
          <a:p>
            <a:pPr marL="685800" lvl="2" indent="-228600" defTabSz="2286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endParaRPr lang="en-US" sz="2400" b="1" dirty="0">
              <a:latin typeface="Comic Sans MS" panose="030F0702030302020204" pitchFamily="66" charset="0"/>
              <a:cs typeface="Arial" pitchFamily="34" charset="0"/>
            </a:endParaRPr>
          </a:p>
          <a:p>
            <a:pPr marL="685800" lvl="2" indent="-228600" defTabSz="2286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800" b="1" dirty="0">
                <a:latin typeface="Comic Sans MS" panose="030F0702030302020204" pitchFamily="66" charset="0"/>
                <a:cs typeface="Arial" pitchFamily="34" charset="0"/>
              </a:rPr>
              <a:t>38% greater protein </a:t>
            </a:r>
          </a:p>
          <a:p>
            <a:pPr marL="685800" lvl="2" indent="-228600" defTabSz="2286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800" b="1" dirty="0">
                <a:latin typeface="Comic Sans MS" panose="030F0702030302020204" pitchFamily="66" charset="0"/>
                <a:cs typeface="Arial" pitchFamily="34" charset="0"/>
              </a:rPr>
              <a:t>Disease resistant</a:t>
            </a:r>
          </a:p>
          <a:p>
            <a:pPr marL="685800" lvl="2" indent="-228600" defTabSz="2286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800" b="1" dirty="0">
                <a:latin typeface="Comic Sans MS" panose="030F0702030302020204" pitchFamily="66" charset="0"/>
                <a:cs typeface="Arial" pitchFamily="34" charset="0"/>
              </a:rPr>
              <a:t>Selected by McDonalds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F9BC57-000C-4218-B4FF-ED64F338BE88}"/>
              </a:ext>
            </a:extLst>
          </p:cNvPr>
          <p:cNvSpPr/>
          <p:nvPr/>
        </p:nvSpPr>
        <p:spPr>
          <a:xfrm>
            <a:off x="2667000" y="3962400"/>
            <a:ext cx="29174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dirty="0">
                <a:latin typeface="Comic Sans MS" panose="030F0702030302020204" pitchFamily="66" charset="0"/>
              </a:rPr>
              <a:t>Oregon State University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M. I. Vales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Steve  James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Dan  </a:t>
            </a:r>
            <a:r>
              <a:rPr lang="en-US" sz="1400" b="1" dirty="0" err="1">
                <a:solidFill>
                  <a:schemeClr val="bg1"/>
                </a:solidFill>
              </a:rPr>
              <a:t>Hane</a:t>
            </a:r>
            <a:endParaRPr lang="en-US" sz="1400" b="1" dirty="0">
              <a:solidFill>
                <a:schemeClr val="bg1"/>
              </a:solidFill>
            </a:endParaRP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Clint  Shock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Brian  Charlton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Tina  Brandt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Sanjay Gupta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Nora Olsen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99320B-822A-4FC7-BDAE-B20C6DA41666}"/>
              </a:ext>
            </a:extLst>
          </p:cNvPr>
          <p:cNvSpPr/>
          <p:nvPr/>
        </p:nvSpPr>
        <p:spPr>
          <a:xfrm>
            <a:off x="228600" y="3971677"/>
            <a:ext cx="29174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dirty="0">
                <a:latin typeface="Comic Sans MS" panose="030F0702030302020204" pitchFamily="66" charset="0"/>
              </a:rPr>
              <a:t>USDA-ARS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Richard Novy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Jonathan Whitworth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Dennis </a:t>
            </a:r>
            <a:r>
              <a:rPr lang="en-US" sz="1400" b="1" dirty="0" err="1">
                <a:solidFill>
                  <a:schemeClr val="bg1"/>
                </a:solidFill>
              </a:rPr>
              <a:t>Corsini</a:t>
            </a:r>
            <a:endParaRPr lang="en-US" sz="1400" b="1" dirty="0">
              <a:solidFill>
                <a:schemeClr val="bg1"/>
              </a:solidFill>
            </a:endParaRP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Joe </a:t>
            </a:r>
            <a:r>
              <a:rPr lang="en-US" sz="1400" b="1" dirty="0" err="1">
                <a:solidFill>
                  <a:schemeClr val="bg1"/>
                </a:solidFill>
              </a:rPr>
              <a:t>Pavek</a:t>
            </a:r>
            <a:endParaRPr lang="en-US" sz="1400" b="1" dirty="0">
              <a:solidFill>
                <a:schemeClr val="bg1"/>
              </a:solidFill>
            </a:endParaRP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Charles Brown</a:t>
            </a:r>
          </a:p>
          <a:p>
            <a:pPr defTabSz="457200"/>
            <a:r>
              <a:rPr lang="en-US" sz="1400" b="1" dirty="0">
                <a:latin typeface="Comic Sans MS" panose="030F0702030302020204" pitchFamily="66" charset="0"/>
              </a:rPr>
              <a:t>University of Idaho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Jeff  Stark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Steve Love</a:t>
            </a:r>
          </a:p>
          <a:p>
            <a:pPr defTabSz="457200"/>
            <a:r>
              <a:rPr lang="en-US" sz="1400" b="1" dirty="0">
                <a:latin typeface="Comic Sans MS" panose="030F0702030302020204" pitchFamily="66" charset="0"/>
              </a:rPr>
              <a:t>Washington State University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N. R. Knowles</a:t>
            </a:r>
          </a:p>
          <a:p>
            <a:pPr defTabSz="457200"/>
            <a:r>
              <a:rPr lang="en-US" sz="1400" b="1" dirty="0">
                <a:solidFill>
                  <a:schemeClr val="bg1"/>
                </a:solidFill>
              </a:rPr>
              <a:t>	Mark  </a:t>
            </a:r>
            <a:r>
              <a:rPr lang="en-US" sz="1400" b="1" dirty="0" err="1">
                <a:solidFill>
                  <a:schemeClr val="bg1"/>
                </a:solidFill>
              </a:rPr>
              <a:t>Pavek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D74267-B34A-4F29-AC86-F1B2C54D3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seriouseats.com/images/20111102-MashedPotatoes-Gro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699" y="3763826"/>
            <a:ext cx="4234414" cy="28201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90600" y="3451737"/>
            <a:ext cx="3014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Miles Willard</a:t>
            </a:r>
          </a:p>
          <a:p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James Cording </a:t>
            </a:r>
          </a:p>
          <a:p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John Sullivan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1143000"/>
            <a:ext cx="379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1956 </a:t>
            </a:r>
          </a:p>
          <a:p>
            <a:pPr algn="ctr"/>
            <a:r>
              <a:rPr lang="en-US" sz="3600" b="1" dirty="0">
                <a:latin typeface="Lucida Calligraphy" panose="03010101010101010101" pitchFamily="66" charset="0"/>
                <a:cs typeface="Arial" pitchFamily="34" charset="0"/>
              </a:rPr>
              <a:t>Potato Flakes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24" y="381000"/>
            <a:ext cx="4234415" cy="2971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CF45E-5813-4DF1-9C8E-DD64D113E2C2}"/>
              </a:ext>
            </a:extLst>
          </p:cNvPr>
          <p:cNvSpPr txBox="1"/>
          <p:nvPr/>
        </p:nvSpPr>
        <p:spPr>
          <a:xfrm>
            <a:off x="2406223" y="550638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2007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CAAB4-246F-4D38-A92F-F2CF43858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184" y="5233843"/>
            <a:ext cx="1208039" cy="120803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F0C1D17-F933-4384-AE56-0695FB95C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786480"/>
            <a:ext cx="5334000" cy="52850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9AA6C9-BB85-4C0B-9EA3-B4AB02275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443" y="1141325"/>
            <a:ext cx="2387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Edward Ryder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62600" y="771995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Lucida Handwriting" panose="03010101010101010101" pitchFamily="66" charset="0"/>
              </a:rPr>
              <a:t>1975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Lucida Calligraphy" panose="03010101010101010101" pitchFamily="66" charset="0"/>
              </a:rPr>
              <a:t>‘Salinas’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52666"/>
            <a:ext cx="1990725" cy="2439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0" y="3733800"/>
            <a:ext cx="350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world‘s most</a:t>
            </a:r>
          </a:p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widely planted</a:t>
            </a:r>
          </a:p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lettuce</a:t>
            </a:r>
          </a:p>
        </p:txBody>
      </p:sp>
      <p:pic>
        <p:nvPicPr>
          <p:cNvPr id="226308" name="Picture 4" descr="http://upload.wikimedia.org/wikipedia/commons/d/da/Iceberg_lettuce_in_S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097" y="3048000"/>
            <a:ext cx="4724400" cy="35421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32ADA8-239C-4515-970E-74786F3BC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3971216" y="310990"/>
            <a:ext cx="426751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1917</a:t>
            </a:r>
            <a:r>
              <a:rPr lang="en-US" sz="3600" b="1" dirty="0"/>
              <a:t>  </a:t>
            </a:r>
            <a:r>
              <a:rPr lang="en-US" sz="3600" b="1" dirty="0">
                <a:latin typeface="Lucida Calligraphy" panose="03010101010101010101" pitchFamily="66" charset="0"/>
              </a:rPr>
              <a:t>‘</a:t>
            </a:r>
            <a:r>
              <a:rPr lang="en-US" sz="3600" b="1" dirty="0" err="1">
                <a:latin typeface="Lucida Calligraphy" panose="03010101010101010101" pitchFamily="66" charset="0"/>
              </a:rPr>
              <a:t>Marglobe</a:t>
            </a:r>
            <a:r>
              <a:rPr lang="en-US" sz="3600" b="1" dirty="0">
                <a:latin typeface="Lucida Calligraphy" panose="03010101010101010101" pitchFamily="66" charset="0"/>
              </a:rPr>
              <a:t>’</a:t>
            </a: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3429000" y="1045649"/>
            <a:ext cx="56388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800" b="1" dirty="0">
                <a:latin typeface="Comic Sans MS" panose="030F0702030302020204" pitchFamily="66" charset="0"/>
              </a:rPr>
              <a:t>Fungal disease resistance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800" b="1" dirty="0">
                <a:latin typeface="Comic Sans MS" panose="030F0702030302020204" pitchFamily="66" charset="0"/>
              </a:rPr>
              <a:t>In the background of almost all tomatoes </a:t>
            </a:r>
          </a:p>
        </p:txBody>
      </p:sp>
      <p:pic>
        <p:nvPicPr>
          <p:cNvPr id="116740" name="Picture 4" descr="tomato%20indeterminate%20%20marglo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975998"/>
            <a:ext cx="3962400" cy="3494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6741" name="Picture 5" descr="DSC010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04" y="4031686"/>
            <a:ext cx="3223629" cy="243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409F98-B9CC-4607-AF02-9147D29FC7FA}"/>
              </a:ext>
            </a:extLst>
          </p:cNvPr>
          <p:cNvSpPr txBox="1"/>
          <p:nvPr/>
        </p:nvSpPr>
        <p:spPr>
          <a:xfrm>
            <a:off x="207447" y="271438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Frederick Pritchard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BBDA80F-FDEC-4CD8-9062-9D9C5A16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147" y="387914"/>
            <a:ext cx="1524000" cy="222405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F133EF-5FFC-43B6-8973-D890B3E49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03641"/>
      </p:ext>
    </p:extLst>
  </p:cSld>
  <p:clrMapOvr>
    <a:masterClrMapping/>
  </p:clrMapOvr>
  <p:transition advTm="37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0255" y="383277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William Porte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049946"/>
            <a:ext cx="2278887" cy="2628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67408" y="635797"/>
            <a:ext cx="33201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1955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latin typeface="Lucida Calligraphy" panose="03010101010101010101" pitchFamily="66" charset="0"/>
              </a:rPr>
              <a:t>‘Roma’</a:t>
            </a:r>
          </a:p>
        </p:txBody>
      </p:sp>
      <p:pic>
        <p:nvPicPr>
          <p:cNvPr id="9" name="Picture 2" descr="http://upload.wikimedia.org/wikipedia/commons/5/52/TomateTrossRomanaTy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0917" y="1524000"/>
            <a:ext cx="3813122" cy="2819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38D5F8-C1C4-412D-982D-69FF69A47E9F}"/>
              </a:ext>
            </a:extLst>
          </p:cNvPr>
          <p:cNvSpPr/>
          <p:nvPr/>
        </p:nvSpPr>
        <p:spPr>
          <a:xfrm>
            <a:off x="571805" y="4953000"/>
            <a:ext cx="8305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Now a generic name </a:t>
            </a:r>
          </a:p>
          <a:p>
            <a:pPr marL="285750" indent="-28575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pear-shaped tomato with thick walls </a:t>
            </a:r>
          </a:p>
          <a:p>
            <a:pPr marL="285750" indent="-28575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used in canning and making paste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F10D5D-BBE6-4C61-9F82-610CF81B2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6"/>
    </mc:Choice>
    <mc:Fallback xmlns="">
      <p:transition spd="slow" advTm="34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B27B3-9C88-4489-91FD-F1520CF0D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09600"/>
            <a:ext cx="1619250" cy="24003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FDF9B1-1AA2-401A-ABE8-E11FCBFBF6E1}"/>
              </a:ext>
            </a:extLst>
          </p:cNvPr>
          <p:cNvSpPr/>
          <p:nvPr/>
        </p:nvSpPr>
        <p:spPr>
          <a:xfrm>
            <a:off x="718475" y="3084493"/>
            <a:ext cx="14341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Allene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CFAE8-6EC4-43BA-A2FF-6A7EBBCB39DA}"/>
              </a:ext>
            </a:extLst>
          </p:cNvPr>
          <p:cNvSpPr/>
          <p:nvPr/>
        </p:nvSpPr>
        <p:spPr>
          <a:xfrm>
            <a:off x="2743862" y="518279"/>
            <a:ext cx="63928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1950’s 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Lucida Calligraphy" panose="03010101010101010101" pitchFamily="66" charset="0"/>
                <a:cs typeface="Arial" panose="020B0604020202020204" pitchFamily="34" charset="0"/>
              </a:rPr>
              <a:t>Xanthan Gum </a:t>
            </a:r>
          </a:p>
          <a:p>
            <a:pPr marL="285750" indent="-28575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endParaRPr lang="en-US" sz="24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Natural occurring polysaccharide</a:t>
            </a:r>
          </a:p>
          <a:p>
            <a:pPr marL="285750" indent="-28575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Thickening agent </a:t>
            </a:r>
          </a:p>
          <a:p>
            <a:pPr marL="285750" indent="-28575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Keeps oil and vinegar from separating</a:t>
            </a:r>
          </a:p>
          <a:p>
            <a:pPr marL="285750" indent="-28575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Used in nearly all salad dressings and ice cream 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60A0F6-6913-4BF7-99B8-E3B26F3D0BFE}"/>
              </a:ext>
            </a:extLst>
          </p:cNvPr>
          <p:cNvSpPr/>
          <p:nvPr/>
        </p:nvSpPr>
        <p:spPr>
          <a:xfrm>
            <a:off x="2048215" y="5029200"/>
            <a:ext cx="101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ED3DDB-FE90-429B-8A86-33AEAC4B7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724400"/>
            <a:ext cx="1514815" cy="1162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55A997-95E9-4ADC-A7B4-58C7254B2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3810000"/>
            <a:ext cx="4114800" cy="27228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2CA96E-9D42-4153-B511-6521A6AEE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6"/>
    </mc:Choice>
    <mc:Fallback xmlns="">
      <p:transition spd="slow" advTm="57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55887"/>
            <a:ext cx="3940163" cy="49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93783" y="1120676"/>
            <a:ext cx="4445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1971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3600" b="1" dirty="0">
                <a:latin typeface="Lucida Calligraphy" panose="03010101010101010101" pitchFamily="66" charset="0"/>
                <a:cs typeface="Arial" panose="020B0604020202020204" pitchFamily="34" charset="0"/>
              </a:rPr>
              <a:t>Sourdough yeast discovered  </a:t>
            </a:r>
          </a:p>
          <a:p>
            <a:pPr algn="ctr"/>
            <a:endParaRPr lang="en-US" sz="3600" b="1" i="1" dirty="0">
              <a:latin typeface="Lucida Calligraphy" panose="03010101010101010101" pitchFamily="66" charset="0"/>
              <a:cs typeface="Arial" pitchFamily="34" charset="0"/>
            </a:endParaRPr>
          </a:p>
          <a:p>
            <a:pPr algn="ctr"/>
            <a:r>
              <a:rPr lang="en-US" sz="3600" b="1" i="1" dirty="0">
                <a:latin typeface="Comic Sans MS" panose="030F0702030302020204" pitchFamily="66" charset="0"/>
                <a:cs typeface="Arial" pitchFamily="34" charset="0"/>
              </a:rPr>
              <a:t>Lactobacillus </a:t>
            </a:r>
            <a:r>
              <a:rPr lang="en-US" sz="3600" b="1" i="1" dirty="0" err="1">
                <a:latin typeface="Comic Sans MS" panose="030F0702030302020204" pitchFamily="66" charset="0"/>
                <a:cs typeface="Arial" pitchFamily="34" charset="0"/>
              </a:rPr>
              <a:t>sanfranciscensis</a:t>
            </a:r>
            <a:endParaRPr lang="en-US" sz="3600" b="1" dirty="0"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0086D-9D85-4A16-BC15-A42E8DEB532C}"/>
              </a:ext>
            </a:extLst>
          </p:cNvPr>
          <p:cNvSpPr txBox="1"/>
          <p:nvPr/>
        </p:nvSpPr>
        <p:spPr>
          <a:xfrm>
            <a:off x="4343400" y="464820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Leo Kline  and 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Ted Sugihara</a:t>
            </a:r>
            <a:endParaRPr 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2B5197-4544-4AB5-9624-C8F26F4F1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3"/>
    </mc:Choice>
    <mc:Fallback xmlns="">
      <p:transition spd="slow" advTm="4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1747" y="4419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Lore Rogers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912" y="838200"/>
            <a:ext cx="33602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1904</a:t>
            </a:r>
          </a:p>
          <a:p>
            <a:pPr algn="ctr"/>
            <a:r>
              <a:rPr lang="en-US" sz="3600" b="1" dirty="0">
                <a:latin typeface="Lucida Calligraphy" panose="03010101010101010101" pitchFamily="66" charset="0"/>
                <a:cs typeface="Arial" pitchFamily="34" charset="0"/>
              </a:rPr>
              <a:t>Sweet Cream</a:t>
            </a:r>
          </a:p>
          <a:p>
            <a:pPr algn="ctr"/>
            <a:r>
              <a:rPr lang="en-US" sz="3600" b="1" dirty="0">
                <a:latin typeface="Lucida Calligraphy" panose="03010101010101010101" pitchFamily="66" charset="0"/>
                <a:cs typeface="Arial" pitchFamily="34" charset="0"/>
              </a:rPr>
              <a:t>Butter</a:t>
            </a: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4923383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506891A-1570-4625-82DB-A2DBCAF52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947" y="574239"/>
            <a:ext cx="3657600" cy="18847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AFF843-9A07-4829-A6C4-E6B740D30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5"/>
    </mc:Choice>
    <mc:Fallback xmlns="">
      <p:transition spd="slow" advTm="3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40" y="2819400"/>
            <a:ext cx="1905000" cy="20385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55930" y="188335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1947</a:t>
            </a:r>
            <a:r>
              <a:rPr lang="en-US" sz="4000" b="1" dirty="0">
                <a:solidFill>
                  <a:srgbClr val="C00000"/>
                </a:solidFill>
                <a:latin typeface="Lucida Handwriting" panose="03010101010101010101" pitchFamily="66" charset="0"/>
                <a:cs typeface="Arial" pitchFamily="34" charset="0"/>
              </a:rPr>
              <a:t> </a:t>
            </a:r>
            <a:r>
              <a:rPr lang="en-US" sz="4000" b="1" dirty="0">
                <a:latin typeface="Lucida Calligraphy" panose="03010101010101010101" pitchFamily="66" charset="0"/>
                <a:cs typeface="Arial" pitchFamily="34" charset="0"/>
              </a:rPr>
              <a:t>Beltsville</a:t>
            </a:r>
            <a:r>
              <a:rPr lang="en-US" sz="4000" b="1" dirty="0">
                <a:cs typeface="Arial" pitchFamily="34" charset="0"/>
              </a:rPr>
              <a:t> </a:t>
            </a:r>
            <a:r>
              <a:rPr lang="en-US" sz="4000" b="1" dirty="0">
                <a:latin typeface="Lucida Calligraphy" panose="03010101010101010101" pitchFamily="66" charset="0"/>
                <a:cs typeface="Arial" pitchFamily="34" charset="0"/>
              </a:rPr>
              <a:t>Small White</a:t>
            </a:r>
            <a:endParaRPr lang="en-US" sz="4000" b="1" dirty="0">
              <a:latin typeface="Lucida Calligraphy" panose="030101010101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877668"/>
            <a:ext cx="41551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25000"/>
              <a:buFont typeface="Wingdings" pitchFamily="2" charset="2"/>
              <a:buChar char="ü"/>
            </a:pPr>
            <a:endParaRPr lang="en-US" sz="1200" b="1" dirty="0">
              <a:solidFill>
                <a:prstClr val="white"/>
              </a:solidFill>
              <a:cs typeface="Arial" pitchFamily="34" charset="0"/>
            </a:endParaRPr>
          </a:p>
          <a:p>
            <a:pPr marL="228600" indent="-228600" defTabSz="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10-15 lbs. </a:t>
            </a:r>
          </a:p>
          <a:p>
            <a:pPr marL="228600" indent="-228600" defTabSz="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More white meat</a:t>
            </a:r>
          </a:p>
          <a:p>
            <a:pPr marL="228600" indent="-228600" defTabSz="228600">
              <a:buClr>
                <a:schemeClr val="bg1"/>
              </a:buClr>
              <a:buSzPct val="125000"/>
              <a:buFont typeface="Wingdings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Fit home ovens</a:t>
            </a:r>
          </a:p>
          <a:p>
            <a:pPr defTabSz="228600">
              <a:buClr>
                <a:srgbClr val="FFFF00"/>
              </a:buClr>
              <a:buSzPct val="125000"/>
            </a:pP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97BF4-4FB5-4893-A494-A6FC155424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441" y="2743200"/>
            <a:ext cx="4580289" cy="37179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28AD6A-EA1B-4D6F-9993-8ADE09AC32C7}"/>
              </a:ext>
            </a:extLst>
          </p:cNvPr>
          <p:cNvSpPr txBox="1"/>
          <p:nvPr/>
        </p:nvSpPr>
        <p:spPr>
          <a:xfrm>
            <a:off x="320812" y="2281535"/>
            <a:ext cx="273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Stanley Marsden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08AAAF-DF86-462A-8022-86CDE72BE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E6B54-54C5-4391-8C3E-C5F80B1717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304800"/>
            <a:ext cx="4114800" cy="6172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EA8CBF-DDD3-495B-BCF9-244A88691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"/>
    </mc:Choice>
    <mc:Fallback xmlns="">
      <p:transition spd="slow" advTm="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09423"/>
            <a:ext cx="7315200" cy="50705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46AE24-DD18-4418-8E59-FF5E7A87910C}"/>
              </a:ext>
            </a:extLst>
          </p:cNvPr>
          <p:cNvSpPr txBox="1">
            <a:spLocks/>
          </p:cNvSpPr>
          <p:nvPr/>
        </p:nvSpPr>
        <p:spPr>
          <a:xfrm>
            <a:off x="342900" y="457200"/>
            <a:ext cx="84582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b="1" kern="0" dirty="0">
                <a:solidFill>
                  <a:schemeClr val="bg1"/>
                </a:solidFill>
                <a:latin typeface="Lucida Handwriting" panose="03010101010101010101" pitchFamily="66" charset="0"/>
              </a:rPr>
              <a:t>1908</a:t>
            </a:r>
            <a:r>
              <a:rPr lang="en-US" b="1" kern="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b="1" kern="0" dirty="0">
                <a:solidFill>
                  <a:schemeClr val="tx1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National Cow-Testing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B72532-335D-4B04-8001-0FD3A32FC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1"/>
    </mc:Choice>
    <mc:Fallback xmlns="">
      <p:transition spd="slow" advTm="5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ight19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981200"/>
            <a:ext cx="2179753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3076" y="337747"/>
            <a:ext cx="426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1925</a:t>
            </a:r>
          </a:p>
          <a:p>
            <a:pPr algn="ctr"/>
            <a:r>
              <a:rPr lang="en-US" sz="2400" b="1" dirty="0">
                <a:latin typeface="Lucida Calligraphy" panose="03010101010101010101" pitchFamily="66" charset="0"/>
                <a:cs typeface="Arial" panose="020B0604020202020204" pitchFamily="34" charset="0"/>
              </a:rPr>
              <a:t>Developed science of quantitative inheritance 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4419600" y="360938"/>
            <a:ext cx="4267200" cy="6057900"/>
            <a:chOff x="4648200" y="876300"/>
            <a:chExt cx="3733800" cy="5600700"/>
          </a:xfrm>
        </p:grpSpPr>
        <p:pic>
          <p:nvPicPr>
            <p:cNvPr id="4" name="Picture 10" descr="0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76300"/>
              <a:ext cx="3733800" cy="560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 bwMode="auto">
            <a:xfrm>
              <a:off x="4953000" y="4038600"/>
              <a:ext cx="2895600" cy="3048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FF00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53A60D9-5B0D-4B7D-9248-B84032498034}"/>
              </a:ext>
            </a:extLst>
          </p:cNvPr>
          <p:cNvSpPr/>
          <p:nvPr/>
        </p:nvSpPr>
        <p:spPr>
          <a:xfrm>
            <a:off x="289776" y="616913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Sewall Wright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183E7D-40B4-4032-9260-335550FD7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48"/>
    </mc:Choice>
    <mc:Fallback xmlns="">
      <p:transition spd="slow" advTm="4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838200"/>
            <a:ext cx="8991600" cy="5638800"/>
            <a:chOff x="287" y="976"/>
            <a:chExt cx="5180" cy="2668"/>
          </a:xfrm>
        </p:grpSpPr>
        <p:graphicFrame>
          <p:nvGraphicFramePr>
            <p:cNvPr id="3074" name="Object 4"/>
            <p:cNvGraphicFramePr>
              <a:graphicFrameLocks noChangeAspect="1"/>
            </p:cNvGraphicFramePr>
            <p:nvPr/>
          </p:nvGraphicFramePr>
          <p:xfrm>
            <a:off x="287" y="976"/>
            <a:ext cx="5180" cy="26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5" name="Chart" r:id="rId5" imgW="8353544" imgH="4600575" progId="MSGraph.Chart.8">
                    <p:embed followColorScheme="full"/>
                  </p:oleObj>
                </mc:Choice>
                <mc:Fallback>
                  <p:oleObj name="Chart" r:id="rId5" imgW="8353544" imgH="4600575" progId="MSGraph.Chart.8">
                    <p:embed followColorScheme="full"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" y="976"/>
                          <a:ext cx="5180" cy="2668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 w="25400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5"/>
            <p:cNvGraphicFramePr>
              <a:graphicFrameLocks noChangeAspect="1"/>
            </p:cNvGraphicFramePr>
            <p:nvPr/>
          </p:nvGraphicFramePr>
          <p:xfrm>
            <a:off x="1256" y="2800"/>
            <a:ext cx="192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6" name="Drawing" r:id="rId7" imgW="304920" imgH="485640" progId="">
                    <p:embed/>
                  </p:oleObj>
                </mc:Choice>
                <mc:Fallback>
                  <p:oleObj name="Drawing" r:id="rId7" imgW="304920" imgH="48564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6" y="2800"/>
                          <a:ext cx="192" cy="306"/>
                        </a:xfrm>
                        <a:prstGeom prst="rect">
                          <a:avLst/>
                        </a:prstGeom>
                        <a:noFill/>
                        <a:ln w="4763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6"/>
            <p:cNvGraphicFramePr>
              <a:graphicFrameLocks noChangeAspect="1"/>
            </p:cNvGraphicFramePr>
            <p:nvPr/>
          </p:nvGraphicFramePr>
          <p:xfrm>
            <a:off x="1991" y="2437"/>
            <a:ext cx="192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7" name="Drawing" r:id="rId9" imgW="304920" imgH="485640" progId="">
                    <p:embed/>
                  </p:oleObj>
                </mc:Choice>
                <mc:Fallback>
                  <p:oleObj name="Drawing" r:id="rId9" imgW="304920" imgH="48564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1" y="2437"/>
                          <a:ext cx="192" cy="306"/>
                        </a:xfrm>
                        <a:prstGeom prst="rect">
                          <a:avLst/>
                        </a:prstGeom>
                        <a:noFill/>
                        <a:ln w="4763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7" name="Object 7"/>
            <p:cNvGraphicFramePr>
              <a:graphicFrameLocks noChangeAspect="1"/>
            </p:cNvGraphicFramePr>
            <p:nvPr/>
          </p:nvGraphicFramePr>
          <p:xfrm>
            <a:off x="2836" y="1953"/>
            <a:ext cx="192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8" name="Drawing" r:id="rId10" imgW="304920" imgH="485640" progId="">
                    <p:embed/>
                  </p:oleObj>
                </mc:Choice>
                <mc:Fallback>
                  <p:oleObj name="Drawing" r:id="rId10" imgW="304920" imgH="48564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6" y="1953"/>
                          <a:ext cx="192" cy="306"/>
                        </a:xfrm>
                        <a:prstGeom prst="rect">
                          <a:avLst/>
                        </a:prstGeom>
                        <a:noFill/>
                        <a:ln w="4763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8" name="Object 8"/>
            <p:cNvGraphicFramePr>
              <a:graphicFrameLocks noChangeAspect="1"/>
            </p:cNvGraphicFramePr>
            <p:nvPr/>
          </p:nvGraphicFramePr>
          <p:xfrm>
            <a:off x="3828" y="1154"/>
            <a:ext cx="192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9" name="Drawing" r:id="rId11" imgW="304920" imgH="485640" progId="">
                    <p:embed/>
                  </p:oleObj>
                </mc:Choice>
                <mc:Fallback>
                  <p:oleObj name="Drawing" r:id="rId11" imgW="304920" imgH="48564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8" y="1154"/>
                          <a:ext cx="192" cy="306"/>
                        </a:xfrm>
                        <a:prstGeom prst="rect">
                          <a:avLst/>
                        </a:prstGeom>
                        <a:noFill/>
                        <a:ln w="4763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9" name="Object 9"/>
            <p:cNvGraphicFramePr>
              <a:graphicFrameLocks noChangeAspect="1"/>
            </p:cNvGraphicFramePr>
            <p:nvPr/>
          </p:nvGraphicFramePr>
          <p:xfrm>
            <a:off x="3314" y="1602"/>
            <a:ext cx="192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0" name="Drawing" r:id="rId12" imgW="304920" imgH="485640" progId="">
                    <p:embed/>
                  </p:oleObj>
                </mc:Choice>
                <mc:Fallback>
                  <p:oleObj name="Drawing" r:id="rId12" imgW="304920" imgH="48564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02"/>
                          <a:ext cx="192" cy="306"/>
                        </a:xfrm>
                        <a:prstGeom prst="rect">
                          <a:avLst/>
                        </a:prstGeom>
                        <a:noFill/>
                        <a:ln w="4763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0" name="Object 10"/>
            <p:cNvGraphicFramePr>
              <a:graphicFrameLocks noChangeAspect="1"/>
            </p:cNvGraphicFramePr>
            <p:nvPr/>
          </p:nvGraphicFramePr>
          <p:xfrm>
            <a:off x="1127" y="1193"/>
            <a:ext cx="374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1" name="Drawing" r:id="rId13" imgW="7886880" imgH="5553000" progId="">
                    <p:embed/>
                  </p:oleObj>
                </mc:Choice>
                <mc:Fallback>
                  <p:oleObj name="Drawing" r:id="rId13" imgW="7886880" imgH="555300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7" y="1193"/>
                          <a:ext cx="374" cy="264"/>
                        </a:xfrm>
                        <a:prstGeom prst="rect">
                          <a:avLst/>
                        </a:prstGeom>
                        <a:noFill/>
                        <a:ln w="4826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" name="Object 11"/>
            <p:cNvGraphicFramePr>
              <a:graphicFrameLocks noChangeAspect="1"/>
            </p:cNvGraphicFramePr>
            <p:nvPr/>
          </p:nvGraphicFramePr>
          <p:xfrm>
            <a:off x="1684" y="1580"/>
            <a:ext cx="374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2" name="Drawing" r:id="rId15" imgW="7886880" imgH="5553000" progId="">
                    <p:embed/>
                  </p:oleObj>
                </mc:Choice>
                <mc:Fallback>
                  <p:oleObj name="Drawing" r:id="rId15" imgW="7886880" imgH="555300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4" y="1580"/>
                          <a:ext cx="374" cy="264"/>
                        </a:xfrm>
                        <a:prstGeom prst="rect">
                          <a:avLst/>
                        </a:prstGeom>
                        <a:noFill/>
                        <a:ln w="4826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2" name="Object 12"/>
            <p:cNvGraphicFramePr>
              <a:graphicFrameLocks noChangeAspect="1"/>
            </p:cNvGraphicFramePr>
            <p:nvPr/>
          </p:nvGraphicFramePr>
          <p:xfrm>
            <a:off x="2093" y="2007"/>
            <a:ext cx="374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3" name="Drawing" r:id="rId16" imgW="7886880" imgH="5553000" progId="">
                    <p:embed/>
                  </p:oleObj>
                </mc:Choice>
                <mc:Fallback>
                  <p:oleObj name="Drawing" r:id="rId16" imgW="7886880" imgH="555300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93" y="2007"/>
                          <a:ext cx="374" cy="264"/>
                        </a:xfrm>
                        <a:prstGeom prst="rect">
                          <a:avLst/>
                        </a:prstGeom>
                        <a:noFill/>
                        <a:ln w="4826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3" name="Object 13"/>
            <p:cNvGraphicFramePr>
              <a:graphicFrameLocks noChangeAspect="1"/>
            </p:cNvGraphicFramePr>
            <p:nvPr/>
          </p:nvGraphicFramePr>
          <p:xfrm>
            <a:off x="2825" y="2398"/>
            <a:ext cx="374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4" name="Drawing" r:id="rId17" imgW="7886880" imgH="5553000" progId="">
                    <p:embed/>
                  </p:oleObj>
                </mc:Choice>
                <mc:Fallback>
                  <p:oleObj name="Drawing" r:id="rId17" imgW="7886880" imgH="555300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5" y="2398"/>
                          <a:ext cx="374" cy="264"/>
                        </a:xfrm>
                        <a:prstGeom prst="rect">
                          <a:avLst/>
                        </a:prstGeom>
                        <a:noFill/>
                        <a:ln w="4826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4" name="Object 14"/>
            <p:cNvGraphicFramePr>
              <a:graphicFrameLocks noChangeAspect="1"/>
            </p:cNvGraphicFramePr>
            <p:nvPr/>
          </p:nvGraphicFramePr>
          <p:xfrm>
            <a:off x="3626" y="2555"/>
            <a:ext cx="374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" name="Drawing" r:id="rId18" imgW="7886880" imgH="5553000" progId="">
                    <p:embed/>
                  </p:oleObj>
                </mc:Choice>
                <mc:Fallback>
                  <p:oleObj name="Drawing" r:id="rId18" imgW="7886880" imgH="5553000" progId="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6" y="2555"/>
                          <a:ext cx="374" cy="264"/>
                        </a:xfrm>
                        <a:prstGeom prst="rect">
                          <a:avLst/>
                        </a:prstGeom>
                        <a:noFill/>
                        <a:ln w="4826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5DB494-6AC2-49AA-A0DC-E21E402705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Dairy Chi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547103"/>
            <a:ext cx="1752600" cy="50116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0291" name="Picture 3" descr="Bovine_Genom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645307"/>
            <a:ext cx="5225143" cy="3429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661937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2008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latin typeface="Lucida Calligraphy" panose="03010101010101010101" pitchFamily="66" charset="0"/>
              </a:rPr>
              <a:t>Bovine SNP50 Chip</a:t>
            </a:r>
          </a:p>
          <a:p>
            <a:pPr marL="1943100" lvl="3" indent="-5715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100" lvl="3" indent="-5715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54,000 markers</a:t>
            </a:r>
          </a:p>
          <a:p>
            <a:pPr marL="1943100" lvl="3" indent="-5715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At Birth vs. 3 years </a:t>
            </a:r>
          </a:p>
          <a:p>
            <a:pPr marL="1943100" lvl="3" indent="-571500" fontAlgn="base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~$150.00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0C5D63-805B-4E0E-9328-83D4D18C36A1}"/>
              </a:ext>
            </a:extLst>
          </p:cNvPr>
          <p:cNvSpPr/>
          <p:nvPr/>
        </p:nvSpPr>
        <p:spPr>
          <a:xfrm>
            <a:off x="873981" y="6108763"/>
            <a:ext cx="5250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Curt Van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Tassell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Tad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Sonstegard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36118E-EB96-45A6-A2AA-8D1E329B7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18"/>
    </mc:Choice>
    <mc:Fallback xmlns="">
      <p:transition spd="slow" advTm="3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634" y="2057400"/>
            <a:ext cx="6024966" cy="396309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90600" y="381000"/>
            <a:ext cx="6858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1982</a:t>
            </a:r>
            <a:r>
              <a:rPr lang="en-US" sz="4400" b="1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4400" b="1" dirty="0">
                <a:latin typeface="Lucida Calligraphy" panose="03010101010101010101" pitchFamily="66" charset="0"/>
                <a:cs typeface="Arial" pitchFamily="34" charset="0"/>
              </a:rPr>
              <a:t>Lactose-free milk</a:t>
            </a:r>
          </a:p>
          <a:p>
            <a:pPr algn="ctr"/>
            <a:endParaRPr lang="en-US" sz="3600" b="1" dirty="0">
              <a:solidFill>
                <a:srgbClr val="FFFF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286000"/>
            <a:ext cx="1295400" cy="19610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F91B6C-A480-43C6-854C-658F0ABF5925}"/>
              </a:ext>
            </a:extLst>
          </p:cNvPr>
          <p:cNvSpPr/>
          <p:nvPr/>
        </p:nvSpPr>
        <p:spPr>
          <a:xfrm>
            <a:off x="379438" y="4343400"/>
            <a:ext cx="1603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Holsinger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8428AF-F2F0-45C4-B2BE-F1DF2DF4A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5"/>
    </mc:Choice>
    <mc:Fallback xmlns="">
      <p:transition spd="slow" advTm="29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n of food on a table&#10;&#10;Description generated with high confidence">
            <a:extLst>
              <a:ext uri="{FF2B5EF4-FFF2-40B4-BE49-F238E27FC236}">
                <a16:creationId xmlns:a16="http://schemas.microsoft.com/office/drawing/2014/main" id="{7A9427E1-541D-4017-97C3-823D87562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9" y="1510341"/>
            <a:ext cx="6901962" cy="38373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1E9247-998F-4B51-90DB-4AB1FF73C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4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8"/>
    </mc:Choice>
    <mc:Fallback xmlns="">
      <p:transition spd="slow" advTm="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wooden, food, sitting&#10;&#10;Description generated with very high confidence">
            <a:extLst>
              <a:ext uri="{FF2B5EF4-FFF2-40B4-BE49-F238E27FC236}">
                <a16:creationId xmlns:a16="http://schemas.microsoft.com/office/drawing/2014/main" id="{75D1BA61-C83F-48CE-BCE1-8EF932153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505200"/>
            <a:ext cx="5715000" cy="29053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45FEFE-6EFB-45C0-BFB6-CC9CF46574E7}"/>
              </a:ext>
            </a:extLst>
          </p:cNvPr>
          <p:cNvSpPr txBox="1"/>
          <p:nvPr/>
        </p:nvSpPr>
        <p:spPr>
          <a:xfrm>
            <a:off x="6400800" y="4648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LeRoy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Powers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068E3-AA81-4221-9579-9099A34B1742}"/>
              </a:ext>
            </a:extLst>
          </p:cNvPr>
          <p:cNvSpPr txBox="1"/>
          <p:nvPr/>
        </p:nvSpPr>
        <p:spPr>
          <a:xfrm>
            <a:off x="1524000" y="152400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FFF00"/>
              </a:buClr>
              <a:buSzPct val="125000"/>
            </a:pPr>
            <a:r>
              <a:rPr lang="en-US" sz="40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1939</a:t>
            </a:r>
            <a:r>
              <a:rPr lang="en-US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>
                <a:latin typeface="Lucida Calligraphy" panose="03010101010101010101" pitchFamily="66" charset="0"/>
                <a:cs typeface="Arial" pitchFamily="34" charset="0"/>
              </a:rPr>
              <a:t>‘Early Cheyenne’ </a:t>
            </a:r>
          </a:p>
          <a:p>
            <a:pPr marL="685800" lvl="1" indent="-2286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endParaRPr lang="en-US" sz="2400" b="1" dirty="0">
              <a:latin typeface="Comic Sans MS" panose="030F0702030302020204" pitchFamily="66" charset="0"/>
              <a:cs typeface="Arial" pitchFamily="34" charset="0"/>
            </a:endParaRPr>
          </a:p>
          <a:p>
            <a:pPr marL="685800" lvl="1" indent="-2286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Single pie pumpkin</a:t>
            </a:r>
          </a:p>
          <a:p>
            <a:pPr marL="685800" lvl="1" indent="-2286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Flesh very deep color</a:t>
            </a:r>
          </a:p>
          <a:p>
            <a:pPr marL="685800" lvl="1" indent="-2286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Disease tolerant </a:t>
            </a:r>
          </a:p>
          <a:p>
            <a:pPr marL="685800" lvl="1" indent="-2286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  <a:cs typeface="Arial" pitchFamily="34" charset="0"/>
              </a:rPr>
              <a:t>Early harvest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C5A190-10FE-45E1-A36A-34F2DA74D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4"/>
    </mc:Choice>
    <mc:Fallback xmlns="">
      <p:transition spd="slow" advTm="5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www.hendersonweddingrentals.com/sites/hendersonweddingrentals.com/files/imagecache/product_full/satin_table_cloth_108_wh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599517"/>
            <a:ext cx="3820920" cy="2865690"/>
          </a:xfrm>
          <a:prstGeom prst="rect">
            <a:avLst/>
          </a:prstGeom>
          <a:noFill/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75140"/>
            <a:ext cx="3785531" cy="2466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3065" y="1544759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Ruth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Benerito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048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1976</a:t>
            </a:r>
            <a:r>
              <a:rPr lang="en-US" sz="4000" b="1" dirty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en-US" sz="4000" b="1" dirty="0">
                <a:latin typeface="Lucida Calligraphy" panose="03010101010101010101" pitchFamily="66" charset="0"/>
                <a:cs typeface="Arial" panose="020B0604020202020204" pitchFamily="34" charset="0"/>
              </a:rPr>
              <a:t>Permanent Press Cotton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CFDF82-556B-4E8D-888D-15930F2DF856}"/>
              </a:ext>
            </a:extLst>
          </p:cNvPr>
          <p:cNvSpPr/>
          <p:nvPr/>
        </p:nvSpPr>
        <p:spPr>
          <a:xfrm>
            <a:off x="2847323" y="5531792"/>
            <a:ext cx="101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2008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DB5C3B-737F-4994-B2D5-439A12C88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63" y="5181600"/>
            <a:ext cx="1514815" cy="11620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6D6A6E-E500-4ECE-A680-85B7D0A37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7"/>
    </mc:Choice>
    <mc:Fallback xmlns="">
      <p:transition spd="slow" advTm="3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0355" y="1877316"/>
            <a:ext cx="2879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Theobald Smith </a:t>
            </a:r>
            <a:endParaRPr lang="en-US" sz="2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49759"/>
            <a:ext cx="8149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1900</a:t>
            </a: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4000" b="1" i="1" dirty="0">
                <a:latin typeface="Lucida Calligraphy" panose="03010101010101010101" pitchFamily="66" charset="0"/>
              </a:rPr>
              <a:t>Salmonella </a:t>
            </a:r>
            <a:r>
              <a:rPr lang="en-US" sz="4000" b="1" dirty="0">
                <a:latin typeface="Lucida Calligraphy" panose="03010101010101010101" pitchFamily="66" charset="0"/>
              </a:rPr>
              <a:t>discovered</a:t>
            </a:r>
          </a:p>
        </p:txBody>
      </p:sp>
      <p:pic>
        <p:nvPicPr>
          <p:cNvPr id="4" name="Picture 3" descr="A vintage photo of a person&#10;&#10;Description generated with very high confidence">
            <a:extLst>
              <a:ext uri="{FF2B5EF4-FFF2-40B4-BE49-F238E27FC236}">
                <a16:creationId xmlns:a16="http://schemas.microsoft.com/office/drawing/2014/main" id="{EF654E4A-47D8-4451-B391-B506278FC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88" y="2590800"/>
            <a:ext cx="2210246" cy="30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99312E8E-560A-4A7F-93BC-93B1C4CE7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2188983"/>
            <a:ext cx="4963892" cy="29508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5044EE-5224-4D35-96A2-7FAAA19BEBE9}"/>
              </a:ext>
            </a:extLst>
          </p:cNvPr>
          <p:cNvSpPr/>
          <p:nvPr/>
        </p:nvSpPr>
        <p:spPr>
          <a:xfrm>
            <a:off x="3890824" y="5223301"/>
            <a:ext cx="49936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1906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latin typeface="Comic Sans MS" panose="030F0702030302020204" pitchFamily="66" charset="0"/>
              </a:rPr>
              <a:t>Meat Inspection Act</a:t>
            </a: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1926 </a:t>
            </a:r>
            <a:r>
              <a:rPr lang="en-US" sz="2400" b="1" dirty="0">
                <a:latin typeface="Comic Sans MS" panose="030F0702030302020204" pitchFamily="66" charset="0"/>
              </a:rPr>
              <a:t>Poultry Inspection Service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E83E36-F81A-49B0-8ED3-61704B23C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69575"/>
      </p:ext>
    </p:extLst>
  </p:cSld>
  <p:clrMapOvr>
    <a:masterClrMapping/>
  </p:clrMapOvr>
  <p:transition advTm="50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143000"/>
            <a:ext cx="8001000" cy="533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83" y="1524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ucida Handwriting" panose="03010101010101010101" pitchFamily="66" charset="0"/>
                <a:cs typeface="Arial" pitchFamily="34" charset="0"/>
              </a:rPr>
              <a:t>2008</a:t>
            </a:r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  <a:cs typeface="Arial" pitchFamily="34" charset="0"/>
              </a:rPr>
              <a:t> </a:t>
            </a:r>
            <a:r>
              <a:rPr lang="en-US" sz="3200" b="1" dirty="0">
                <a:latin typeface="Lucida Calligraphy" panose="03010101010101010101" pitchFamily="66" charset="0"/>
                <a:cs typeface="Arial" pitchFamily="34" charset="0"/>
              </a:rPr>
              <a:t>Automated Online Inspection</a:t>
            </a:r>
            <a:endParaRPr lang="en-US" sz="32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Yud</a:t>
            </a:r>
            <a:r>
              <a:rPr lang="en-US" sz="2400" b="1" dirty="0">
                <a:solidFill>
                  <a:schemeClr val="bg1"/>
                </a:solidFill>
              </a:rPr>
              <a:t>-Ren Chen, Moon Kim</a:t>
            </a:r>
            <a:r>
              <a:rPr lang="en-US" sz="2400" dirty="0">
                <a:solidFill>
                  <a:schemeClr val="bg1"/>
                </a:solidFill>
              </a:rPr>
              <a:t>,  </a:t>
            </a:r>
            <a:r>
              <a:rPr lang="en-US" sz="2400" b="1" dirty="0" err="1">
                <a:solidFill>
                  <a:schemeClr val="bg1"/>
                </a:solidFill>
              </a:rPr>
              <a:t>Kuanglin</a:t>
            </a:r>
            <a:r>
              <a:rPr lang="en-US" sz="2400" b="1" dirty="0">
                <a:solidFill>
                  <a:schemeClr val="bg1"/>
                </a:solidFill>
              </a:rPr>
              <a:t> Chao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DE618B-4F17-4718-A4DD-C6ED89E48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89352"/>
      </p:ext>
    </p:extLst>
  </p:cSld>
  <p:clrMapOvr>
    <a:masterClrMapping/>
  </p:clrMapOvr>
  <p:transition advTm="16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9" y="1343177"/>
            <a:ext cx="7315200" cy="52673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B6EFA2-8D98-42C2-A65C-BBBF14BFD42C}"/>
              </a:ext>
            </a:extLst>
          </p:cNvPr>
          <p:cNvSpPr/>
          <p:nvPr/>
        </p:nvSpPr>
        <p:spPr>
          <a:xfrm>
            <a:off x="530668" y="247471"/>
            <a:ext cx="80826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1937</a:t>
            </a: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atin typeface="Lucida Calligraphy" panose="03010101010101010101" pitchFamily="66" charset="0"/>
              </a:rPr>
              <a:t>Cooking recommendations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Lucy Alexander and Jessie Lamb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4CEBBF-7CEE-4DE3-9F25-9FC086C54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81000"/>
            <a:ext cx="8901953" cy="60533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E59B2F-40FA-4C06-89D0-D67744742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81690"/>
      </p:ext>
    </p:extLst>
  </p:cSld>
  <p:clrMapOvr>
    <a:masterClrMapping/>
  </p:clrMapOvr>
  <p:transition advTm="129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4F6E0-5C3A-43B5-ADA9-96C483E61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0" y="1143000"/>
            <a:ext cx="6667500" cy="4445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5B8548-A4C4-4364-9D6E-3DB2B1CCF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09339"/>
      </p:ext>
    </p:extLst>
  </p:cSld>
  <p:clrMapOvr>
    <a:masterClrMapping/>
  </p:clrMapOvr>
  <p:transition advTm="11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1518" y="381000"/>
            <a:ext cx="5511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1868</a:t>
            </a: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latin typeface="Lucida Calligraphy" panose="03010101010101010101" pitchFamily="66" charset="0"/>
                <a:cs typeface="Arial" pitchFamily="34" charset="0"/>
              </a:rPr>
              <a:t>‘Tappahannock’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4008" y="1147024"/>
            <a:ext cx="41809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</a:rPr>
              <a:t>Spring wheat</a:t>
            </a:r>
          </a:p>
          <a:p>
            <a:pPr marL="457200" indent="-4572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</a:rPr>
              <a:t>High yield</a:t>
            </a:r>
          </a:p>
          <a:p>
            <a:pPr marL="457200" indent="-4572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</a:rPr>
              <a:t>Disease resistant</a:t>
            </a:r>
          </a:p>
          <a:p>
            <a:pPr marL="457200" indent="-4572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</a:rPr>
              <a:t>High flour quality</a:t>
            </a:r>
          </a:p>
          <a:p>
            <a:pPr marL="457200" indent="-457200">
              <a:buClr>
                <a:schemeClr val="bg1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3200" b="1" dirty="0">
                <a:latin typeface="Comic Sans MS" panose="030F0702030302020204" pitchFamily="66" charset="0"/>
              </a:rPr>
              <a:t>Wide adaptability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B6CBD-1E21-4AA1-BCC4-609B1B01E38F}"/>
              </a:ext>
            </a:extLst>
          </p:cNvPr>
          <p:cNvSpPr/>
          <p:nvPr/>
        </p:nvSpPr>
        <p:spPr>
          <a:xfrm>
            <a:off x="844653" y="4576024"/>
            <a:ext cx="15872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William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Saunders</a:t>
            </a:r>
          </a:p>
        </p:txBody>
      </p:sp>
      <p:pic>
        <p:nvPicPr>
          <p:cNvPr id="9" name="Picture 8" descr="A pile of hay&#10;&#10;Description generated with very high confidence">
            <a:extLst>
              <a:ext uri="{FF2B5EF4-FFF2-40B4-BE49-F238E27FC236}">
                <a16:creationId xmlns:a16="http://schemas.microsoft.com/office/drawing/2014/main" id="{AC32C6D4-AF4C-4416-9702-54BB6A57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886200"/>
            <a:ext cx="4372562" cy="27670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5C171E82-E092-4613-AE0F-0158B161C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47024"/>
            <a:ext cx="2209800" cy="33055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D47288-9CF1-4089-B313-B18303077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77293"/>
      </p:ext>
    </p:extLst>
  </p:cSld>
  <p:clrMapOvr>
    <a:masterClrMapping/>
  </p:clrMapOvr>
  <p:transition advTm="46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Wheat">
  <a:themeElements>
    <a:clrScheme name="Whea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e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ea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eat">
  <a:themeElements>
    <a:clrScheme name="Whea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e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ea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3_Wheat">
  <a:themeElements>
    <a:clrScheme name="Whea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e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ea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4289</TotalTime>
  <Words>424</Words>
  <Application>Microsoft Office PowerPoint</Application>
  <PresentationFormat>On-screen Show (4:3)</PresentationFormat>
  <Paragraphs>154</Paragraphs>
  <Slides>38</Slides>
  <Notes>3</Notes>
  <HiddenSlides>0</HiddenSlides>
  <MMClips>38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Arial</vt:lpstr>
      <vt:lpstr>Calibri</vt:lpstr>
      <vt:lpstr>Comic Sans MS</vt:lpstr>
      <vt:lpstr>Lucida Calligraphy</vt:lpstr>
      <vt:lpstr>Lucida Handwriting</vt:lpstr>
      <vt:lpstr>Times New Roman</vt:lpstr>
      <vt:lpstr>Wingdings</vt:lpstr>
      <vt:lpstr>Default Design</vt:lpstr>
      <vt:lpstr>1_Wheat</vt:lpstr>
      <vt:lpstr>2_Office Theme</vt:lpstr>
      <vt:lpstr>Wheat</vt:lpstr>
      <vt:lpstr>62_Default Design</vt:lpstr>
      <vt:lpstr>3_Default Design</vt:lpstr>
      <vt:lpstr>1_Office Theme</vt:lpstr>
      <vt:lpstr>23_Wheat</vt:lpstr>
      <vt:lpstr>Chart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USDA/ARS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robert.griesbach</dc:creator>
  <cp:lastModifiedBy>Cohn, Cathleen - ARS</cp:lastModifiedBy>
  <cp:revision>291</cp:revision>
  <dcterms:created xsi:type="dcterms:W3CDTF">2012-07-19T14:15:33Z</dcterms:created>
  <dcterms:modified xsi:type="dcterms:W3CDTF">2020-08-04T16:28:37Z</dcterms:modified>
</cp:coreProperties>
</file>